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7"/>
  </p:notesMasterIdLst>
  <p:sldIdLst>
    <p:sldId id="262" r:id="rId3"/>
    <p:sldId id="263" r:id="rId4"/>
    <p:sldId id="260" r:id="rId5"/>
    <p:sldId id="261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26" roundtripDataSignature="AMtx7mjmDBmCIprOa9VdKASvOoYeJh6Bq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F670093-B632-4360-B169-0162E2B4EA85}">
  <a:tblStyle styleId="{FF670093-B632-4360-B169-0162E2B4EA85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21"/>
  </p:normalViewPr>
  <p:slideViewPr>
    <p:cSldViewPr snapToGrid="0">
      <p:cViewPr varScale="1">
        <p:scale>
          <a:sx n="138" d="100"/>
          <a:sy n="138" d="100"/>
        </p:scale>
        <p:origin x="83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customschemas.google.com/relationships/presentationmetadata" Target="metadata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28" Type="http://schemas.openxmlformats.org/officeDocument/2006/relationships/viewProps" Target="viewProps.xml"/><Relationship Id="rId4" Type="http://schemas.openxmlformats.org/officeDocument/2006/relationships/slide" Target="slides/slide2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6235037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0" name="Google Shape;20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70735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7" name="Google Shape;20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3830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5bb331481f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8" name="Google Shape;168;g5bb331481f_1_0:notes"/>
          <p:cNvSpPr txBox="1">
            <a:spLocks noGrp="1"/>
          </p:cNvSpPr>
          <p:nvPr>
            <p:ph type="body" idx="1"/>
          </p:nvPr>
        </p:nvSpPr>
        <p:spPr>
          <a:xfrm>
            <a:off x="685927" y="4342804"/>
            <a:ext cx="5486100" cy="41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6225" tIns="28100" rIns="56225" bIns="28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g5bb331481f_1_0:notes"/>
          <p:cNvSpPr txBox="1">
            <a:spLocks noGrp="1"/>
          </p:cNvSpPr>
          <p:nvPr>
            <p:ph type="sldNum" idx="12"/>
          </p:nvPr>
        </p:nvSpPr>
        <p:spPr>
          <a:xfrm>
            <a:off x="3884610" y="8685611"/>
            <a:ext cx="2971500" cy="4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6225" tIns="28100" rIns="56225" bIns="281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82246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5bb331481f_1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4" name="Google Shape;184;g5bb331481f_1_64:notes"/>
          <p:cNvSpPr txBox="1">
            <a:spLocks noGrp="1"/>
          </p:cNvSpPr>
          <p:nvPr>
            <p:ph type="body" idx="1"/>
          </p:nvPr>
        </p:nvSpPr>
        <p:spPr>
          <a:xfrm>
            <a:off x="685927" y="4342804"/>
            <a:ext cx="5486100" cy="41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6225" tIns="28100" rIns="56225" bIns="28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g5bb331481f_1_64:notes"/>
          <p:cNvSpPr txBox="1">
            <a:spLocks noGrp="1"/>
          </p:cNvSpPr>
          <p:nvPr>
            <p:ph type="sldNum" idx="12"/>
          </p:nvPr>
        </p:nvSpPr>
        <p:spPr>
          <a:xfrm>
            <a:off x="3884610" y="8685611"/>
            <a:ext cx="2971500" cy="4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6225" tIns="28100" rIns="56225" bIns="281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1547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8" name="Google Shape;18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>
  <p:cSld name="Title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bb331481f_1_87"/>
          <p:cNvSpPr txBox="1">
            <a:spLocks noGrp="1"/>
          </p:cNvSpPr>
          <p:nvPr>
            <p:ph type="body" idx="1"/>
          </p:nvPr>
        </p:nvSpPr>
        <p:spPr>
          <a:xfrm>
            <a:off x="381001" y="892884"/>
            <a:ext cx="8368200" cy="1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228600" algn="ctr" rtl="0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200"/>
              <a:buFont typeface="Calibri"/>
              <a:buNone/>
              <a:defRPr sz="1200" b="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None/>
              <a:defRPr sz="1200"/>
            </a:lvl2pPr>
            <a:lvl3pPr marL="1371600" lvl="2" indent="-228600" algn="l" rtl="0">
              <a:spcBef>
                <a:spcPts val="0"/>
              </a:spcBef>
              <a:spcAft>
                <a:spcPts val="0"/>
              </a:spcAft>
              <a:buSzPts val="1000"/>
              <a:buFont typeface="Calibri"/>
              <a:buNone/>
              <a:defRPr sz="1000"/>
            </a:lvl3pPr>
            <a:lvl4pPr marL="1828800" lvl="3" indent="-228600" algn="l" rtl="0">
              <a:spcBef>
                <a:spcPts val="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4pPr>
            <a:lvl5pPr marL="2286000" lvl="4" indent="-228600" algn="l" rtl="0">
              <a:spcBef>
                <a:spcPts val="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5pPr>
            <a:lvl6pPr marL="2743200" lvl="5" indent="-228600" algn="l" rtl="0">
              <a:spcBef>
                <a:spcPts val="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6pPr>
            <a:lvl7pPr marL="3200400" lvl="6" indent="-228600" algn="l" rtl="0">
              <a:spcBef>
                <a:spcPts val="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7pPr>
            <a:lvl8pPr marL="3657600" lvl="7" indent="-228600" algn="l" rtl="0">
              <a:spcBef>
                <a:spcPts val="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8pPr>
            <a:lvl9pPr marL="4114800" lvl="8" indent="-228600" algn="l" rtl="0">
              <a:spcBef>
                <a:spcPts val="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59" name="Google Shape;59;g5bb331481f_1_87"/>
          <p:cNvSpPr txBox="1">
            <a:spLocks noGrp="1"/>
          </p:cNvSpPr>
          <p:nvPr>
            <p:ph type="title"/>
          </p:nvPr>
        </p:nvSpPr>
        <p:spPr>
          <a:xfrm>
            <a:off x="381001" y="311990"/>
            <a:ext cx="83682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00"/>
              <a:buNone/>
              <a:defRPr sz="3600">
                <a:solidFill>
                  <a:srgbClr val="7F7F7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pic>
        <p:nvPicPr>
          <p:cNvPr id="60" name="Google Shape;60;g5bb331481f_1_8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96571" y="260341"/>
            <a:ext cx="716538" cy="5145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obj">
  <p:cSld name="OBJEC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5bb331481f_1_91"/>
          <p:cNvSpPr txBox="1">
            <a:spLocks noGrp="1"/>
          </p:cNvSpPr>
          <p:nvPr>
            <p:ph type="ctrTitle"/>
          </p:nvPr>
        </p:nvSpPr>
        <p:spPr>
          <a:xfrm>
            <a:off x="685800" y="1594485"/>
            <a:ext cx="7772400" cy="10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g5bb331481f_1_91"/>
          <p:cNvSpPr txBox="1">
            <a:spLocks noGrp="1"/>
          </p:cNvSpPr>
          <p:nvPr>
            <p:ph type="subTitle" idx="1"/>
          </p:nvPr>
        </p:nvSpPr>
        <p:spPr>
          <a:xfrm>
            <a:off x="1371600" y="2880360"/>
            <a:ext cx="6400800" cy="12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g5bb331481f_1_91"/>
          <p:cNvSpPr txBox="1">
            <a:spLocks noGrp="1"/>
          </p:cNvSpPr>
          <p:nvPr>
            <p:ph type="ftr" idx="11"/>
          </p:nvPr>
        </p:nvSpPr>
        <p:spPr>
          <a:xfrm>
            <a:off x="3108960" y="4783455"/>
            <a:ext cx="2926200" cy="2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g5bb331481f_1_91"/>
          <p:cNvSpPr txBox="1">
            <a:spLocks noGrp="1"/>
          </p:cNvSpPr>
          <p:nvPr>
            <p:ph type="dt" idx="10"/>
          </p:nvPr>
        </p:nvSpPr>
        <p:spPr>
          <a:xfrm>
            <a:off x="45720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g5bb331481f_1_91"/>
          <p:cNvSpPr txBox="1">
            <a:spLocks noGrp="1"/>
          </p:cNvSpPr>
          <p:nvPr>
            <p:ph type="sldNum" idx="12"/>
          </p:nvPr>
        </p:nvSpPr>
        <p:spPr>
          <a:xfrm>
            <a:off x="658368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sz="9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5bb331481f_1_97"/>
          <p:cNvSpPr txBox="1">
            <a:spLocks noGrp="1"/>
          </p:cNvSpPr>
          <p:nvPr>
            <p:ph type="title"/>
          </p:nvPr>
        </p:nvSpPr>
        <p:spPr>
          <a:xfrm>
            <a:off x="1137980" y="1359545"/>
            <a:ext cx="6867900" cy="21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17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g5bb331481f_1_97"/>
          <p:cNvSpPr txBox="1">
            <a:spLocks noGrp="1"/>
          </p:cNvSpPr>
          <p:nvPr>
            <p:ph type="body" idx="1"/>
          </p:nvPr>
        </p:nvSpPr>
        <p:spPr>
          <a:xfrm>
            <a:off x="592452" y="1031030"/>
            <a:ext cx="7959000" cy="18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1" i="0">
                <a:solidFill>
                  <a:srgbClr val="40404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22860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marL="1371600" lvl="2" indent="-22860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marL="1828800" lvl="3" indent="-22860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marL="2286000" lvl="4" indent="-22860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marL="2743200" lvl="5" indent="-22860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marL="3200400" lvl="6" indent="-22860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marL="3657600" lvl="7" indent="-22860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marL="4114800" lvl="8" indent="-22860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g5bb331481f_1_97"/>
          <p:cNvSpPr txBox="1">
            <a:spLocks noGrp="1"/>
          </p:cNvSpPr>
          <p:nvPr>
            <p:ph type="ftr" idx="11"/>
          </p:nvPr>
        </p:nvSpPr>
        <p:spPr>
          <a:xfrm>
            <a:off x="3108960" y="4783455"/>
            <a:ext cx="2926200" cy="2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g5bb331481f_1_97"/>
          <p:cNvSpPr txBox="1">
            <a:spLocks noGrp="1"/>
          </p:cNvSpPr>
          <p:nvPr>
            <p:ph type="dt" idx="10"/>
          </p:nvPr>
        </p:nvSpPr>
        <p:spPr>
          <a:xfrm>
            <a:off x="45720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g5bb331481f_1_97"/>
          <p:cNvSpPr txBox="1">
            <a:spLocks noGrp="1"/>
          </p:cNvSpPr>
          <p:nvPr>
            <p:ph type="sldNum" idx="12"/>
          </p:nvPr>
        </p:nvSpPr>
        <p:spPr>
          <a:xfrm>
            <a:off x="658368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sz="9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5bb331481f_1_103"/>
          <p:cNvSpPr txBox="1">
            <a:spLocks noGrp="1"/>
          </p:cNvSpPr>
          <p:nvPr>
            <p:ph type="title"/>
          </p:nvPr>
        </p:nvSpPr>
        <p:spPr>
          <a:xfrm>
            <a:off x="1137980" y="1359545"/>
            <a:ext cx="6867900" cy="21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17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g5bb331481f_1_103"/>
          <p:cNvSpPr txBox="1">
            <a:spLocks noGrp="1"/>
          </p:cNvSpPr>
          <p:nvPr>
            <p:ph type="body" idx="1"/>
          </p:nvPr>
        </p:nvSpPr>
        <p:spPr>
          <a:xfrm>
            <a:off x="457200" y="1183005"/>
            <a:ext cx="3977700" cy="33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marL="914400" lvl="1" indent="-22860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marL="1371600" lvl="2" indent="-22860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marL="1828800" lvl="3" indent="-22860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marL="2286000" lvl="4" indent="-22860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marL="2743200" lvl="5" indent="-22860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marL="3200400" lvl="6" indent="-22860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marL="3657600" lvl="7" indent="-22860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marL="4114800" lvl="8" indent="-22860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g5bb331481f_1_103"/>
          <p:cNvSpPr txBox="1">
            <a:spLocks noGrp="1"/>
          </p:cNvSpPr>
          <p:nvPr>
            <p:ph type="body" idx="2"/>
          </p:nvPr>
        </p:nvSpPr>
        <p:spPr>
          <a:xfrm>
            <a:off x="4709160" y="1183005"/>
            <a:ext cx="3977700" cy="33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1pPr>
            <a:lvl2pPr marL="914400" lvl="1" indent="-22860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marL="1371600" lvl="2" indent="-22860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marL="1828800" lvl="3" indent="-22860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marL="2286000" lvl="4" indent="-22860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marL="2743200" lvl="5" indent="-22860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marL="3200400" lvl="6" indent="-22860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marL="3657600" lvl="7" indent="-22860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marL="4114800" lvl="8" indent="-22860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g5bb331481f_1_103"/>
          <p:cNvSpPr txBox="1">
            <a:spLocks noGrp="1"/>
          </p:cNvSpPr>
          <p:nvPr>
            <p:ph type="ftr" idx="11"/>
          </p:nvPr>
        </p:nvSpPr>
        <p:spPr>
          <a:xfrm>
            <a:off x="3108960" y="4783455"/>
            <a:ext cx="2926200" cy="2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g5bb331481f_1_103"/>
          <p:cNvSpPr txBox="1">
            <a:spLocks noGrp="1"/>
          </p:cNvSpPr>
          <p:nvPr>
            <p:ph type="dt" idx="10"/>
          </p:nvPr>
        </p:nvSpPr>
        <p:spPr>
          <a:xfrm>
            <a:off x="45720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g5bb331481f_1_103"/>
          <p:cNvSpPr txBox="1">
            <a:spLocks noGrp="1"/>
          </p:cNvSpPr>
          <p:nvPr>
            <p:ph type="sldNum" idx="12"/>
          </p:nvPr>
        </p:nvSpPr>
        <p:spPr>
          <a:xfrm>
            <a:off x="658368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sz="9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5bb331481f_1_110"/>
          <p:cNvSpPr txBox="1">
            <a:spLocks noGrp="1"/>
          </p:cNvSpPr>
          <p:nvPr>
            <p:ph type="title"/>
          </p:nvPr>
        </p:nvSpPr>
        <p:spPr>
          <a:xfrm>
            <a:off x="1137980" y="1359545"/>
            <a:ext cx="6867900" cy="21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17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g5bb331481f_1_110"/>
          <p:cNvSpPr txBox="1">
            <a:spLocks noGrp="1"/>
          </p:cNvSpPr>
          <p:nvPr>
            <p:ph type="ftr" idx="11"/>
          </p:nvPr>
        </p:nvSpPr>
        <p:spPr>
          <a:xfrm>
            <a:off x="3108960" y="4783455"/>
            <a:ext cx="2926200" cy="2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g5bb331481f_1_110"/>
          <p:cNvSpPr txBox="1">
            <a:spLocks noGrp="1"/>
          </p:cNvSpPr>
          <p:nvPr>
            <p:ph type="dt" idx="10"/>
          </p:nvPr>
        </p:nvSpPr>
        <p:spPr>
          <a:xfrm>
            <a:off x="45720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g5bb331481f_1_110"/>
          <p:cNvSpPr txBox="1">
            <a:spLocks noGrp="1"/>
          </p:cNvSpPr>
          <p:nvPr>
            <p:ph type="sldNum" idx="12"/>
          </p:nvPr>
        </p:nvSpPr>
        <p:spPr>
          <a:xfrm>
            <a:off x="658368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sz="9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5bb331481f_1_115"/>
          <p:cNvSpPr txBox="1">
            <a:spLocks noGrp="1"/>
          </p:cNvSpPr>
          <p:nvPr>
            <p:ph type="ftr" idx="11"/>
          </p:nvPr>
        </p:nvSpPr>
        <p:spPr>
          <a:xfrm>
            <a:off x="3108960" y="4783455"/>
            <a:ext cx="2926200" cy="2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g5bb331481f_1_115"/>
          <p:cNvSpPr txBox="1">
            <a:spLocks noGrp="1"/>
          </p:cNvSpPr>
          <p:nvPr>
            <p:ph type="dt" idx="10"/>
          </p:nvPr>
        </p:nvSpPr>
        <p:spPr>
          <a:xfrm>
            <a:off x="45720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g5bb331481f_1_115"/>
          <p:cNvSpPr txBox="1">
            <a:spLocks noGrp="1"/>
          </p:cNvSpPr>
          <p:nvPr>
            <p:ph type="sldNum" idx="12"/>
          </p:nvPr>
        </p:nvSpPr>
        <p:spPr>
          <a:xfrm>
            <a:off x="658368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sz="9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5bb331481f_1_119"/>
          <p:cNvSpPr/>
          <p:nvPr/>
        </p:nvSpPr>
        <p:spPr>
          <a:xfrm>
            <a:off x="8590474" y="-14288"/>
            <a:ext cx="255900" cy="482400"/>
          </a:xfrm>
          <a:prstGeom prst="rect">
            <a:avLst/>
          </a:prstGeom>
          <a:solidFill>
            <a:schemeClr val="dk2"/>
          </a:solidFill>
          <a:ln>
            <a:noFill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48200" tIns="24100" rIns="48200" bIns="241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g5bb331481f_1_119"/>
          <p:cNvSpPr txBox="1"/>
          <p:nvPr/>
        </p:nvSpPr>
        <p:spPr>
          <a:xfrm>
            <a:off x="8535649" y="208460"/>
            <a:ext cx="3903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2" name="Google Shape;92;g5bb331481f_1_1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3687" y="81606"/>
            <a:ext cx="994866" cy="6534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5bb331481f_1_123"/>
          <p:cNvSpPr/>
          <p:nvPr/>
        </p:nvSpPr>
        <p:spPr>
          <a:xfrm>
            <a:off x="8648644" y="1527"/>
            <a:ext cx="221361" cy="481006"/>
          </a:xfrm>
          <a:custGeom>
            <a:avLst/>
            <a:gdLst/>
            <a:ahLst/>
            <a:cxnLst/>
            <a:rect l="l" t="t" r="r" b="b"/>
            <a:pathLst>
              <a:path w="266700" h="911860" extrusionOk="0">
                <a:moveTo>
                  <a:pt x="266700" y="0"/>
                </a:moveTo>
                <a:lnTo>
                  <a:pt x="0" y="0"/>
                </a:lnTo>
                <a:lnTo>
                  <a:pt x="0" y="911504"/>
                </a:lnTo>
                <a:lnTo>
                  <a:pt x="266700" y="911504"/>
                </a:lnTo>
                <a:lnTo>
                  <a:pt x="266700" y="0"/>
                </a:lnTo>
                <a:close/>
              </a:path>
            </a:pathLst>
          </a:custGeom>
          <a:solidFill>
            <a:srgbClr val="40404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5" name="Google Shape;95;g5bb331481f_1_123" descr="C:\Users\ostepanov\AppData\Local\Microsoft\Windows\Temporary Internet Files\Content.Outlook\7QSZ2S2G\logo SkVenture 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34363" y="141600"/>
            <a:ext cx="779778" cy="561439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g5bb331481f_1_123"/>
          <p:cNvSpPr txBox="1">
            <a:spLocks noGrp="1"/>
          </p:cNvSpPr>
          <p:nvPr>
            <p:ph type="body" idx="1"/>
          </p:nvPr>
        </p:nvSpPr>
        <p:spPr>
          <a:xfrm>
            <a:off x="1117898" y="157970"/>
            <a:ext cx="7269600" cy="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2100">
                <a:solidFill>
                  <a:srgbClr val="4169A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marL="1371600" lvl="2" indent="-22860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marL="1828800" lvl="3" indent="-22860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marL="2286000" lvl="4" indent="-22860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marL="2743200" lvl="5" indent="-22860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marL="3200400" lvl="6" indent="-22860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marL="3657600" lvl="7" indent="-22860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marL="4114800" lvl="8" indent="-22860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g5bb331481f_1_123"/>
          <p:cNvSpPr txBox="1"/>
          <p:nvPr/>
        </p:nvSpPr>
        <p:spPr>
          <a:xfrm>
            <a:off x="8559602" y="208460"/>
            <a:ext cx="3903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0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1" name="Google Shape;21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2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4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6" name="Google Shape;36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5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25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0" name="Google Shape;40;p25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1" name="Google Shape;41;p25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6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5" name="Google Shape;45;p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7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27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bb331481f_1_80"/>
          <p:cNvSpPr txBox="1">
            <a:spLocks noGrp="1"/>
          </p:cNvSpPr>
          <p:nvPr>
            <p:ph type="title"/>
          </p:nvPr>
        </p:nvSpPr>
        <p:spPr>
          <a:xfrm>
            <a:off x="1137980" y="1359545"/>
            <a:ext cx="6867900" cy="21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17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/>
            </a:lvl2pPr>
            <a:lvl3pPr lvl="2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/>
            </a:lvl3pPr>
            <a:lvl4pPr lvl="3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/>
            </a:lvl4pPr>
            <a:lvl5pPr lvl="4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/>
            </a:lvl5pPr>
            <a:lvl6pPr lvl="5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/>
            </a:lvl6pPr>
            <a:lvl7pPr lvl="6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/>
            </a:lvl7pPr>
            <a:lvl8pPr lvl="7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/>
            </a:lvl8pPr>
            <a:lvl9pPr lvl="8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/>
            </a:lvl9pPr>
          </a:lstStyle>
          <a:p>
            <a:endParaRPr/>
          </a:p>
        </p:txBody>
      </p:sp>
      <p:sp>
        <p:nvSpPr>
          <p:cNvPr id="52" name="Google Shape;52;g5bb331481f_1_80"/>
          <p:cNvSpPr txBox="1">
            <a:spLocks noGrp="1"/>
          </p:cNvSpPr>
          <p:nvPr>
            <p:ph type="body" idx="1"/>
          </p:nvPr>
        </p:nvSpPr>
        <p:spPr>
          <a:xfrm>
            <a:off x="592452" y="1031030"/>
            <a:ext cx="7959000" cy="18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1" i="0" u="none" strike="noStrike" cap="none">
                <a:solidFill>
                  <a:srgbClr val="40404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g5bb331481f_1_80"/>
          <p:cNvSpPr txBox="1">
            <a:spLocks noGrp="1"/>
          </p:cNvSpPr>
          <p:nvPr>
            <p:ph type="ftr" idx="11"/>
          </p:nvPr>
        </p:nvSpPr>
        <p:spPr>
          <a:xfrm>
            <a:off x="3108960" y="4783455"/>
            <a:ext cx="2926200" cy="2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g5bb331481f_1_80"/>
          <p:cNvSpPr txBox="1">
            <a:spLocks noGrp="1"/>
          </p:cNvSpPr>
          <p:nvPr>
            <p:ph type="dt" idx="10"/>
          </p:nvPr>
        </p:nvSpPr>
        <p:spPr>
          <a:xfrm>
            <a:off x="45720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g5bb331481f_1_80"/>
          <p:cNvSpPr txBox="1">
            <a:spLocks noGrp="1"/>
          </p:cNvSpPr>
          <p:nvPr>
            <p:ph type="sldNum" idx="12"/>
          </p:nvPr>
        </p:nvSpPr>
        <p:spPr>
          <a:xfrm>
            <a:off x="658368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8.jp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4"/>
          <p:cNvSpPr txBox="1">
            <a:spLocks noGrp="1"/>
          </p:cNvSpPr>
          <p:nvPr>
            <p:ph type="title"/>
          </p:nvPr>
        </p:nvSpPr>
        <p:spPr>
          <a:xfrm>
            <a:off x="0" y="102575"/>
            <a:ext cx="8780550" cy="62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ru" b="1">
                <a:solidFill>
                  <a:srgbClr val="00AF41"/>
                </a:solidFill>
              </a:rPr>
              <a:t>5-6 лет. Игровая робототехника. Первый год* </a:t>
            </a:r>
            <a:endParaRPr sz="3000" b="1">
              <a:solidFill>
                <a:srgbClr val="00AF41"/>
              </a:solidFill>
            </a:endParaRPr>
          </a:p>
        </p:txBody>
      </p:sp>
      <p:graphicFrame>
        <p:nvGraphicFramePr>
          <p:cNvPr id="203" name="Google Shape;203;p4"/>
          <p:cNvGraphicFramePr/>
          <p:nvPr/>
        </p:nvGraphicFramePr>
        <p:xfrm>
          <a:off x="148855" y="727025"/>
          <a:ext cx="8867525" cy="3015390"/>
        </p:xfrm>
        <a:graphic>
          <a:graphicData uri="http://schemas.openxmlformats.org/drawingml/2006/table">
            <a:tbl>
              <a:tblPr>
                <a:noFill/>
                <a:tableStyleId>{FF670093-B632-4360-B169-0162E2B4EA85}</a:tableStyleId>
              </a:tblPr>
              <a:tblGrid>
                <a:gridCol w="1406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5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33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9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 b="1" u="none" strike="noStrike" cap="none"/>
                        <a:t>Учебный блок</a:t>
                      </a:r>
                      <a:endParaRPr sz="800" b="1" u="none" strike="noStrike" cap="none"/>
                    </a:p>
                  </a:txBody>
                  <a:tcPr marL="63500" marR="63500" marT="63500" marB="63500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 b="1" u="none" strike="noStrike" cap="none"/>
                        <a:t>Количество </a:t>
                      </a:r>
                      <a:r>
                        <a:rPr lang="ru" sz="800" b="1"/>
                        <a:t>уроков</a:t>
                      </a:r>
                      <a:r>
                        <a:rPr lang="ru" sz="800" b="1" u="none" strike="noStrike" cap="none"/>
                        <a:t> в модуле </a:t>
                      </a:r>
                      <a:r>
                        <a:rPr lang="ru" sz="800" b="1">
                          <a:solidFill>
                            <a:schemeClr val="dk1"/>
                          </a:solidFill>
                        </a:rPr>
                        <a:t>(40 мин)</a:t>
                      </a:r>
                      <a:endParaRPr sz="800" b="1" u="none" strike="noStrike" cap="none"/>
                    </a:p>
                  </a:txBody>
                  <a:tcPr marL="63500" marR="63500" marT="63500" marB="63500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 b="1" u="none" strike="noStrike" cap="none"/>
                        <a:t>Необходимое оборудование</a:t>
                      </a:r>
                      <a:endParaRPr sz="800" b="1" u="none" strike="noStrike" cap="none"/>
                    </a:p>
                  </a:txBody>
                  <a:tcPr marL="63500" marR="63500" marT="63500" marB="63500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 b="1" u="none" strike="noStrike" cap="none"/>
                        <a:t>Описание</a:t>
                      </a:r>
                      <a:endParaRPr sz="800" b="1" u="none" strike="noStrike" cap="none"/>
                    </a:p>
                  </a:txBody>
                  <a:tcPr marL="63500" marR="63500" marT="63500" marB="63500">
                    <a:solidFill>
                      <a:srgbClr val="B6D7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 u="none" strike="noStrike" cap="none"/>
                        <a:t>“Роббосказка” на RobboJunior</a:t>
                      </a:r>
                      <a:endParaRPr sz="800" u="none" strike="noStrike" cap="none"/>
                    </a:p>
                  </a:txBody>
                  <a:tcPr marL="63500" marR="63500" marT="63500" marB="6350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 u="none" strike="noStrike" cap="none"/>
                        <a:t>35</a:t>
                      </a:r>
                      <a:endParaRPr sz="800" u="none" strike="noStrike" cap="none"/>
                    </a:p>
                  </a:txBody>
                  <a:tcPr marL="63500" marR="63500" marT="63500" marB="6350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/>
                        <a:t>ПК/</a:t>
                      </a:r>
                      <a:r>
                        <a:rPr lang="ru" sz="800" u="none" strike="noStrike" cap="none"/>
                        <a:t>Ноутбуки, Роббоплатформа</a:t>
                      </a:r>
                      <a:endParaRPr sz="800" u="none" strike="noStrike" cap="none"/>
                    </a:p>
                  </a:txBody>
                  <a:tcPr marL="63500" marR="63500" marT="63500" marB="6350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 u="none" strike="noStrike" cap="none"/>
                        <a:t>Обучение программированию и базовым алгоритмам на языке RobboJunior, первое знакомство с роббоплатформой и программирование движения робота. </a:t>
                      </a:r>
                      <a:endParaRPr sz="8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 b="1"/>
                        <a:t>Навыки</a:t>
                      </a:r>
                      <a:r>
                        <a:rPr lang="ru" sz="800"/>
                        <a:t>: Базовая алгоритмика, основы работы с ПК, логическое и творческое мышление</a:t>
                      </a:r>
                      <a:endParaRPr sz="800"/>
                    </a:p>
                  </a:txBody>
                  <a:tcPr marL="63500" marR="63500" marT="63500" marB="63500"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 u="none" strike="noStrike" cap="none"/>
                        <a:t>3D моделирование</a:t>
                      </a:r>
                      <a:endParaRPr sz="800" u="none" strike="noStrike" cap="none"/>
                    </a:p>
                  </a:txBody>
                  <a:tcPr marL="63500" marR="63500" marT="63500" marB="635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 u="none" strike="noStrike" cap="none"/>
                        <a:t>10</a:t>
                      </a:r>
                      <a:endParaRPr sz="800" u="none" strike="noStrike" cap="none"/>
                    </a:p>
                  </a:txBody>
                  <a:tcPr marL="63500" marR="63500" marT="63500" marB="635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 u="none" strike="noStrike" cap="none"/>
                        <a:t>3D ручки и ПК/ноутбуки, доступ в интернет</a:t>
                      </a:r>
                      <a:endParaRPr sz="800" u="none" strike="noStrike" cap="none"/>
                    </a:p>
                  </a:txBody>
                  <a:tcPr marL="63500" marR="63500" marT="63500" marB="635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/>
                        <a:t>Введение в трехмерный мир с помощью 3D ручки. </a:t>
                      </a:r>
                      <a:r>
                        <a:rPr lang="ru" sz="800" u="none" strike="noStrike" cap="none"/>
                        <a:t>создание творческих </a:t>
                      </a:r>
                      <a:r>
                        <a:rPr lang="ru" sz="800"/>
                        <a:t>моделей</a:t>
                      </a:r>
                      <a:r>
                        <a:rPr lang="ru" sz="800" u="none" strike="noStrike" cap="none"/>
                        <a:t> с помощью 3D ручки. </a:t>
                      </a:r>
                      <a:endParaRPr sz="8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 b="1"/>
                        <a:t>Навыки</a:t>
                      </a:r>
                      <a:r>
                        <a:rPr lang="ru" sz="800"/>
                        <a:t>: Пространственное мышление, первые понятия о геометрии тел, развитие мелкой моторики и усидчивости.  </a:t>
                      </a:r>
                      <a:endParaRPr sz="800"/>
                    </a:p>
                  </a:txBody>
                  <a:tcPr marL="63500" marR="63500" marT="63500" marB="6350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1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 u="none" strike="noStrike" cap="none"/>
                        <a:t>Конструирование</a:t>
                      </a:r>
                      <a:endParaRPr sz="800" u="none" strike="noStrike" cap="none"/>
                    </a:p>
                  </a:txBody>
                  <a:tcPr marL="63500" marR="63500" marT="63500" marB="6350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 u="none" strike="noStrike" cap="none"/>
                        <a:t>10</a:t>
                      </a:r>
                      <a:endParaRPr sz="800" u="none" strike="noStrike" cap="none"/>
                    </a:p>
                  </a:txBody>
                  <a:tcPr marL="63500" marR="63500" marT="63500" marB="6350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/>
                        <a:t>Стальной к</a:t>
                      </a:r>
                      <a:r>
                        <a:rPr lang="ru" sz="800" u="none" strike="noStrike" cap="none"/>
                        <a:t>онструктор</a:t>
                      </a:r>
                      <a:endParaRPr sz="800" u="none" strike="noStrike" cap="none"/>
                    </a:p>
                  </a:txBody>
                  <a:tcPr marL="63500" marR="63500" marT="63500" marB="6350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/>
                        <a:t>Почему машинка двигается. </a:t>
                      </a:r>
                      <a:r>
                        <a:rPr lang="ru" sz="800">
                          <a:solidFill>
                            <a:schemeClr val="dk1"/>
                          </a:solidFill>
                        </a:rPr>
                        <a:t>Как сделать дом который не падает.</a:t>
                      </a:r>
                      <a:r>
                        <a:rPr lang="ru" sz="800"/>
                        <a:t> </a:t>
                      </a:r>
                      <a:r>
                        <a:rPr lang="ru" sz="800" u="none" strike="noStrike" cap="none"/>
                        <a:t>Изучение простых конструкций и механизмов на основе металлического конструктора. </a:t>
                      </a:r>
                      <a:endParaRPr sz="8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 b="1"/>
                        <a:t>Навыки</a:t>
                      </a:r>
                      <a:r>
                        <a:rPr lang="ru" sz="800"/>
                        <a:t>: Развитие мелкой моторики, пространственное мышление, развитие творческого и логического потенциала в создании механизмов.</a:t>
                      </a:r>
                      <a:endParaRPr sz="800"/>
                    </a:p>
                  </a:txBody>
                  <a:tcPr marL="63500" marR="63500" marT="63500" marB="63500"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2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 u="none" strike="noStrike" cap="none"/>
                        <a:t>Веселая схемотехника</a:t>
                      </a:r>
                      <a:endParaRPr sz="800" u="none" strike="noStrike" cap="none"/>
                    </a:p>
                  </a:txBody>
                  <a:tcPr marL="63500" marR="63500" marT="63500" marB="635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 u="none" strike="noStrike" cap="none"/>
                        <a:t>5</a:t>
                      </a:r>
                      <a:endParaRPr sz="800" u="none" strike="noStrike" cap="none"/>
                    </a:p>
                  </a:txBody>
                  <a:tcPr marL="63500" marR="63500" marT="63500" marB="635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/>
                        <a:t>Н</a:t>
                      </a:r>
                      <a:r>
                        <a:rPr lang="ru" sz="800" u="none" strike="noStrike" cap="none"/>
                        <a:t>абор комплектующих, ПК/ноутбуки</a:t>
                      </a:r>
                      <a:endParaRPr sz="800" u="none" strike="noStrike" cap="none"/>
                    </a:p>
                  </a:txBody>
                  <a:tcPr marL="63500" marR="63500" marT="63500" marB="635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/>
                        <a:t>Уникальные, простые и очень зрелищные уроки, на которых дети научаться создавать устройства с помощью схемотехники и деталей, напечатанных на 3D принтера.</a:t>
                      </a:r>
                      <a:endParaRPr sz="8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 b="1"/>
                        <a:t>Навыки</a:t>
                      </a:r>
                      <a:r>
                        <a:rPr lang="ru" sz="800"/>
                        <a:t>: Развитие логики посредством создания схем, мелкая моторика. </a:t>
                      </a:r>
                      <a:endParaRPr sz="800"/>
                    </a:p>
                  </a:txBody>
                  <a:tcPr marL="63500" marR="63500" marT="63500" marB="6350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4" name="Google Shape;204;p4"/>
          <p:cNvSpPr txBox="1"/>
          <p:nvPr/>
        </p:nvSpPr>
        <p:spPr>
          <a:xfrm>
            <a:off x="630055" y="4835726"/>
            <a:ext cx="78840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*После данной программы ученик переходит на курс Игровая робототехника, 6-7 лет, 2 год.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5"/>
          <p:cNvSpPr txBox="1">
            <a:spLocks noGrp="1"/>
          </p:cNvSpPr>
          <p:nvPr>
            <p:ph type="title"/>
          </p:nvPr>
        </p:nvSpPr>
        <p:spPr>
          <a:xfrm>
            <a:off x="0" y="102574"/>
            <a:ext cx="8780550" cy="868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ru" b="1">
                <a:solidFill>
                  <a:srgbClr val="00AF41"/>
                </a:solidFill>
              </a:rPr>
              <a:t>6-7 лет. Игровая робототехника. Второй год*</a:t>
            </a:r>
            <a:endParaRPr sz="3000" b="1">
              <a:solidFill>
                <a:srgbClr val="00AF41"/>
              </a:solidFill>
            </a:endParaRPr>
          </a:p>
        </p:txBody>
      </p:sp>
      <p:graphicFrame>
        <p:nvGraphicFramePr>
          <p:cNvPr id="210" name="Google Shape;210;p5"/>
          <p:cNvGraphicFramePr/>
          <p:nvPr/>
        </p:nvGraphicFramePr>
        <p:xfrm>
          <a:off x="380549" y="667368"/>
          <a:ext cx="8400025" cy="3816765"/>
        </p:xfrm>
        <a:graphic>
          <a:graphicData uri="http://schemas.openxmlformats.org/drawingml/2006/table">
            <a:tbl>
              <a:tblPr>
                <a:noFill/>
                <a:tableStyleId>{FF670093-B632-4360-B169-0162E2B4EA85}</a:tableStyleId>
              </a:tblPr>
              <a:tblGrid>
                <a:gridCol w="1395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0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35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9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 b="1" u="none" strike="noStrike" cap="none"/>
                        <a:t>Учебный блок</a:t>
                      </a:r>
                      <a:endParaRPr sz="800" b="1" u="none" strike="noStrike" cap="none"/>
                    </a:p>
                  </a:txBody>
                  <a:tcPr marL="63500" marR="63500" marT="63500" marB="63500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 b="1" u="none" strike="noStrike" cap="none">
                          <a:solidFill>
                            <a:schemeClr val="dk1"/>
                          </a:solidFill>
                        </a:rPr>
                        <a:t>Количество </a:t>
                      </a:r>
                      <a:r>
                        <a:rPr lang="ru" sz="800" b="1">
                          <a:solidFill>
                            <a:schemeClr val="dk1"/>
                          </a:solidFill>
                        </a:rPr>
                        <a:t>занятий</a:t>
                      </a:r>
                      <a:r>
                        <a:rPr lang="ru" sz="800" b="1" u="none" strike="noStrike" cap="none">
                          <a:solidFill>
                            <a:schemeClr val="dk1"/>
                          </a:solidFill>
                        </a:rPr>
                        <a:t> в модуле (45 мин)</a:t>
                      </a:r>
                      <a:endParaRPr sz="800" b="1" u="none" strike="noStrike" cap="none"/>
                    </a:p>
                  </a:txBody>
                  <a:tcPr marL="63500" marR="63500" marT="63500" marB="63500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 b="1" u="none" strike="noStrike" cap="none"/>
                        <a:t>Необходимое оборудование</a:t>
                      </a:r>
                      <a:endParaRPr sz="800" b="1" u="none" strike="noStrike" cap="none"/>
                    </a:p>
                  </a:txBody>
                  <a:tcPr marL="63500" marR="63500" marT="63500" marB="63500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 b="1" u="none" strike="noStrike" cap="none"/>
                        <a:t>Описание</a:t>
                      </a:r>
                      <a:endParaRPr sz="800" b="1" u="none" strike="noStrike" cap="none"/>
                    </a:p>
                  </a:txBody>
                  <a:tcPr marL="63500" marR="63500" marT="63500" marB="63500">
                    <a:solidFill>
                      <a:srgbClr val="B6D7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 u="none" strike="noStrike" cap="none">
                          <a:solidFill>
                            <a:schemeClr val="dk1"/>
                          </a:solidFill>
                        </a:rPr>
                        <a:t>RJr+Scratch+робот </a:t>
                      </a:r>
                      <a:endParaRPr sz="800" u="none" strike="noStrike" cap="none"/>
                    </a:p>
                  </a:txBody>
                  <a:tcPr marL="63500" marR="63500" marT="63500" marB="6350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 u="none" strike="noStrike" cap="none"/>
                        <a:t>20</a:t>
                      </a:r>
                      <a:endParaRPr sz="800" u="none" strike="noStrike" cap="none"/>
                    </a:p>
                  </a:txBody>
                  <a:tcPr marL="63500" marR="63500" marT="63500" marB="6350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 u="none" strike="noStrike" cap="none"/>
                        <a:t>Ноутбуки/ПК</a:t>
                      </a:r>
                      <a:endParaRPr sz="8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 u="none" strike="noStrike" cap="none"/>
                        <a:t>РОББО.Робоплатформы</a:t>
                      </a:r>
                      <a:endParaRPr sz="800" u="none" strike="noStrike" cap="none"/>
                    </a:p>
                  </a:txBody>
                  <a:tcPr marL="63500" marR="63500" marT="63500" marB="6350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 u="none" strike="noStrike" cap="none"/>
                        <a:t>Обучение программированию и </a:t>
                      </a:r>
                      <a:r>
                        <a:rPr lang="ru" sz="800"/>
                        <a:t>продвинутым</a:t>
                      </a:r>
                      <a:r>
                        <a:rPr lang="ru" sz="800" u="none" strike="noStrike" cap="none"/>
                        <a:t> алгоритмам на языке RobboJunior и RobboScrach, Программирование Роббоплатформы. Создание </a:t>
                      </a:r>
                      <a:r>
                        <a:rPr lang="ru" sz="800"/>
                        <a:t>творческих проектов. </a:t>
                      </a:r>
                      <a:endParaRPr sz="8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 b="1"/>
                        <a:t>Навыки</a:t>
                      </a:r>
                      <a:r>
                        <a:rPr lang="ru" sz="800"/>
                        <a:t>: Продвинутая алгоритмика, творческое мышление, логическое мышление. </a:t>
                      </a:r>
                      <a:endParaRPr sz="800"/>
                    </a:p>
                  </a:txBody>
                  <a:tcPr marL="63500" marR="63500" marT="63500" marB="63500"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 u="none" strike="noStrike" cap="none">
                          <a:solidFill>
                            <a:schemeClr val="dk1"/>
                          </a:solidFill>
                        </a:rPr>
                        <a:t>Scratch+Отто</a:t>
                      </a:r>
                      <a:endParaRPr sz="800" u="none" strike="noStrike" cap="none"/>
                    </a:p>
                  </a:txBody>
                  <a:tcPr marL="63500" marR="63500" marT="63500" marB="635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 u="none" strike="noStrike" cap="none"/>
                        <a:t>10</a:t>
                      </a:r>
                      <a:endParaRPr sz="800" u="none" strike="noStrike" cap="none"/>
                    </a:p>
                  </a:txBody>
                  <a:tcPr marL="63500" marR="63500" marT="63500" marB="635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 u="none" strike="noStrike" cap="none"/>
                        <a:t>Ноутбуки/ПК</a:t>
                      </a:r>
                      <a:endParaRPr sz="8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 u="none" strike="noStrike" cap="none"/>
                        <a:t>РОББО.ОТТО</a:t>
                      </a:r>
                      <a:endParaRPr sz="8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 u="none" strike="noStrike" cap="none">
                          <a:solidFill>
                            <a:schemeClr val="dk1"/>
                          </a:solidFill>
                        </a:rPr>
                        <a:t>РОББО.3D принтер </a:t>
                      </a:r>
                      <a:endParaRPr sz="800" u="none" strike="noStrike" cap="none"/>
                    </a:p>
                  </a:txBody>
                  <a:tcPr marL="63500" marR="63500" marT="63500" marB="635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 u="none" strike="noStrike" cap="none"/>
                        <a:t>Программирование уникального робота “Отто”, который готов выполнять для вас множество действий и даже танцевать. Робота можно напечатать и собрать собственными руками.</a:t>
                      </a:r>
                      <a:endParaRPr sz="8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 b="1"/>
                        <a:t>Навыки</a:t>
                      </a:r>
                      <a:r>
                        <a:rPr lang="ru" sz="800"/>
                        <a:t>: Мелкая моторика, алгоритмика.</a:t>
                      </a:r>
                      <a:endParaRPr sz="800"/>
                    </a:p>
                  </a:txBody>
                  <a:tcPr marL="63500" marR="63500" marT="63500" marB="6350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 u="none" strike="noStrike" cap="none">
                          <a:solidFill>
                            <a:schemeClr val="dk1"/>
                          </a:solidFill>
                        </a:rPr>
                        <a:t>3D ручка+Tinkercad</a:t>
                      </a:r>
                      <a:endParaRPr sz="800" u="none" strike="noStrike" cap="none"/>
                    </a:p>
                  </a:txBody>
                  <a:tcPr marL="63500" marR="63500" marT="63500" marB="6350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 u="none" strike="noStrike" cap="none"/>
                        <a:t>10</a:t>
                      </a:r>
                      <a:endParaRPr sz="800" u="none" strike="noStrike" cap="none"/>
                    </a:p>
                  </a:txBody>
                  <a:tcPr marL="63500" marR="63500" marT="63500" marB="6350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 u="none" strike="noStrike" cap="none"/>
                        <a:t>Ноутбуки/ПК</a:t>
                      </a:r>
                      <a:endParaRPr sz="8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 u="none" strike="noStrike" cap="none">
                          <a:solidFill>
                            <a:schemeClr val="dk1"/>
                          </a:solidFill>
                        </a:rPr>
                        <a:t>3D ручки, доступ в интеренет</a:t>
                      </a:r>
                      <a:endParaRPr sz="800" u="none" strike="noStrike" cap="none"/>
                    </a:p>
                  </a:txBody>
                  <a:tcPr marL="63500" marR="63500" marT="63500" marB="6350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>
                          <a:solidFill>
                            <a:schemeClr val="dk1"/>
                          </a:solidFill>
                        </a:rPr>
                        <a:t>Продолжение курса первого года. Продвинутое</a:t>
                      </a:r>
                      <a:r>
                        <a:rPr lang="ru" sz="800" u="none" strike="noStrike" cap="none">
                          <a:solidFill>
                            <a:schemeClr val="dk1"/>
                          </a:solidFill>
                        </a:rPr>
                        <a:t> моделировани</a:t>
                      </a:r>
                      <a:r>
                        <a:rPr lang="ru" sz="800">
                          <a:solidFill>
                            <a:schemeClr val="dk1"/>
                          </a:solidFill>
                        </a:rPr>
                        <a:t>е</a:t>
                      </a:r>
                      <a:r>
                        <a:rPr lang="ru" sz="800" u="none" strike="noStrike" cap="none">
                          <a:solidFill>
                            <a:schemeClr val="dk1"/>
                          </a:solidFill>
                        </a:rPr>
                        <a:t> в программе TinkerCad и создание творческих проектов с помощью 3D ручки. </a:t>
                      </a:r>
                      <a:endParaRPr sz="8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 b="1">
                          <a:solidFill>
                            <a:schemeClr val="dk1"/>
                          </a:solidFill>
                        </a:rPr>
                        <a:t>Навыки</a:t>
                      </a:r>
                      <a:r>
                        <a:rPr lang="ru" sz="800">
                          <a:solidFill>
                            <a:schemeClr val="dk1"/>
                          </a:solidFill>
                        </a:rPr>
                        <a:t>: Пространственное мышление, первые понятия о геометрии тел, развитие мелкой моторики и усидчивости.  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L="63500" marR="63500" marT="63500" marB="63500"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 u="none" strike="noStrike" cap="none">
                          <a:solidFill>
                            <a:schemeClr val="dk1"/>
                          </a:solidFill>
                        </a:rPr>
                        <a:t>Схемотехника</a:t>
                      </a:r>
                      <a:endParaRPr sz="800" u="none" strike="noStrike" cap="none"/>
                    </a:p>
                  </a:txBody>
                  <a:tcPr marL="63500" marR="63500" marT="63500" marB="635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 u="none" strike="noStrike" cap="none"/>
                        <a:t>10</a:t>
                      </a:r>
                      <a:endParaRPr sz="800" u="none" strike="noStrike" cap="none"/>
                    </a:p>
                  </a:txBody>
                  <a:tcPr marL="63500" marR="63500" marT="63500" marB="635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 u="none" strike="noStrike" cap="none"/>
                        <a:t>Набор «ЗНАТОК» 320 схем</a:t>
                      </a:r>
                      <a:endParaRPr sz="800" u="none" strike="noStrike" cap="none"/>
                    </a:p>
                  </a:txBody>
                  <a:tcPr marL="63500" marR="63500" marT="63500" marB="6350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 u="none" strike="noStrike" cap="none"/>
                        <a:t>Работа с электрическими цепями, основы схемотехники, работа с набором “Знаток” и сборка множества удивительных схем.</a:t>
                      </a:r>
                      <a:endParaRPr sz="8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 b="1"/>
                        <a:t>Навыки</a:t>
                      </a:r>
                      <a:r>
                        <a:rPr lang="ru" sz="800"/>
                        <a:t>: Понимание основ физики, понятие схемы,, электрической цепи, электричества, элемент цепи. Развитие усидчивости и логики. </a:t>
                      </a:r>
                      <a:endParaRPr sz="800"/>
                    </a:p>
                  </a:txBody>
                  <a:tcPr marL="63500" marR="63500" marT="63500" marB="6350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5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 u="none" strike="noStrike" cap="none">
                          <a:solidFill>
                            <a:schemeClr val="dk1"/>
                          </a:solidFill>
                        </a:rPr>
                        <a:t>Конструирование</a:t>
                      </a:r>
                      <a:endParaRPr sz="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63500" marR="63500" marT="63500" marB="6350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 u="none" strike="noStrike" cap="none"/>
                        <a:t>10</a:t>
                      </a:r>
                      <a:endParaRPr sz="800" u="none" strike="noStrike" cap="none"/>
                    </a:p>
                  </a:txBody>
                  <a:tcPr marL="63500" marR="63500" marT="63500" marB="6350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 u="none" strike="noStrike" cap="none"/>
                        <a:t>Конструкторы</a:t>
                      </a:r>
                      <a:endParaRPr sz="800" u="none" strike="noStrike" cap="none"/>
                    </a:p>
                  </a:txBody>
                  <a:tcPr marL="63500" marR="63500" marT="63500" marB="6350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>
                          <a:solidFill>
                            <a:schemeClr val="dk1"/>
                          </a:solidFill>
                        </a:rPr>
                        <a:t>Продолжение курса конструирования. Делаем движущиеся модели, работа над самостоятельными проектами. </a:t>
                      </a:r>
                      <a:endParaRPr sz="8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800" b="1">
                          <a:solidFill>
                            <a:schemeClr val="dk1"/>
                          </a:solidFill>
                        </a:rPr>
                        <a:t>Навыки</a:t>
                      </a:r>
                      <a:r>
                        <a:rPr lang="ru" sz="800">
                          <a:solidFill>
                            <a:schemeClr val="dk1"/>
                          </a:solidFill>
                        </a:rPr>
                        <a:t>: Развитие мелкой моторики, пространственное мышление, развитие творческого и логического потенциала в создании механизмов.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L="63500" marR="63500" marT="63500" marB="63500"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11" name="Google Shape;211;p5"/>
          <p:cNvSpPr txBox="1"/>
          <p:nvPr/>
        </p:nvSpPr>
        <p:spPr>
          <a:xfrm>
            <a:off x="515146" y="4615415"/>
            <a:ext cx="826540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*После этой программы ученик переходит на курс Базовая робототехника 7-10 лет. Первый год.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5bb331481f_1_0"/>
          <p:cNvSpPr txBox="1">
            <a:spLocks noGrp="1"/>
          </p:cNvSpPr>
          <p:nvPr>
            <p:ph type="title"/>
          </p:nvPr>
        </p:nvSpPr>
        <p:spPr>
          <a:xfrm>
            <a:off x="995975" y="229010"/>
            <a:ext cx="83643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/>
              <a:t>Основное оборудование РОББО</a:t>
            </a:r>
            <a:endParaRPr sz="1600"/>
          </a:p>
        </p:txBody>
      </p:sp>
      <p:grpSp>
        <p:nvGrpSpPr>
          <p:cNvPr id="172" name="Google Shape;172;g5bb331481f_1_0"/>
          <p:cNvGrpSpPr/>
          <p:nvPr/>
        </p:nvGrpSpPr>
        <p:grpSpPr>
          <a:xfrm>
            <a:off x="481129" y="880826"/>
            <a:ext cx="8363701" cy="441092"/>
            <a:chOff x="1841760" y="6047868"/>
            <a:chExt cx="16344931" cy="836511"/>
          </a:xfrm>
        </p:grpSpPr>
        <p:sp>
          <p:nvSpPr>
            <p:cNvPr id="173" name="Google Shape;173;g5bb331481f_1_0"/>
            <p:cNvSpPr txBox="1"/>
            <p:nvPr/>
          </p:nvSpPr>
          <p:spPr>
            <a:xfrm>
              <a:off x="1841760" y="6047868"/>
              <a:ext cx="12726300" cy="83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8200" tIns="24100" rIns="48200" bIns="241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 b="1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Собственное производство РОББО находится в России и Финляндии. </a:t>
              </a:r>
              <a:endParaRPr sz="70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 b="1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И имеет все необходимые международные сертификаты качества.</a:t>
              </a:r>
              <a:endParaRPr sz="1300" b="1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74" name="Google Shape;174;g5bb331481f_1_0"/>
            <p:cNvCxnSpPr/>
            <p:nvPr/>
          </p:nvCxnSpPr>
          <p:spPr>
            <a:xfrm>
              <a:off x="1879891" y="6884379"/>
              <a:ext cx="16306800" cy="0"/>
            </a:xfrm>
            <a:prstGeom prst="straightConnector1">
              <a:avLst/>
            </a:prstGeom>
            <a:noFill/>
            <a:ln w="9525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pic>
        <p:nvPicPr>
          <p:cNvPr id="175" name="Google Shape;175;g5bb331481f_1_0"/>
          <p:cNvPicPr preferRelativeResize="0"/>
          <p:nvPr/>
        </p:nvPicPr>
        <p:blipFill rotWithShape="1">
          <a:blip r:embed="rId3">
            <a:alphaModFix/>
          </a:blip>
          <a:srcRect l="50839" t="9198" r="802" b="3366"/>
          <a:stretch/>
        </p:blipFill>
        <p:spPr>
          <a:xfrm>
            <a:off x="2242489" y="1466195"/>
            <a:ext cx="1600590" cy="1561072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g5bb331481f_1_0"/>
          <p:cNvSpPr txBox="1"/>
          <p:nvPr/>
        </p:nvSpPr>
        <p:spPr>
          <a:xfrm>
            <a:off x="498836" y="1448307"/>
            <a:ext cx="1502700" cy="22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175" tIns="24100" rIns="48175" bIns="24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 b="1">
                <a:solidFill>
                  <a:srgbClr val="008E40"/>
                </a:solidFill>
                <a:latin typeface="Arial"/>
                <a:ea typeface="Arial"/>
                <a:cs typeface="Arial"/>
                <a:sym typeface="Arial"/>
              </a:rPr>
              <a:t>ROBBO Платформа</a:t>
            </a:r>
            <a:endParaRPr sz="1100" b="1">
              <a:solidFill>
                <a:srgbClr val="008E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g5bb331481f_1_0"/>
          <p:cNvSpPr txBox="1"/>
          <p:nvPr/>
        </p:nvSpPr>
        <p:spPr>
          <a:xfrm>
            <a:off x="498836" y="3146407"/>
            <a:ext cx="1621500" cy="22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175" tIns="24100" rIns="48175" bIns="24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 b="1">
                <a:solidFill>
                  <a:srgbClr val="008E40"/>
                </a:solidFill>
                <a:latin typeface="Arial"/>
                <a:ea typeface="Arial"/>
                <a:cs typeface="Arial"/>
                <a:sym typeface="Arial"/>
              </a:rPr>
              <a:t>ROBBO Лаборатория</a:t>
            </a:r>
            <a:endParaRPr sz="1100" b="1">
              <a:solidFill>
                <a:srgbClr val="008E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8" name="Google Shape;178;g5bb331481f_1_0"/>
          <p:cNvPicPr preferRelativeResize="0"/>
          <p:nvPr/>
        </p:nvPicPr>
        <p:blipFill rotWithShape="1">
          <a:blip r:embed="rId4">
            <a:alphaModFix/>
          </a:blip>
          <a:srcRect l="52318" t="9705" r="2442" b="1657"/>
          <a:stretch/>
        </p:blipFill>
        <p:spPr>
          <a:xfrm>
            <a:off x="2450241" y="3138150"/>
            <a:ext cx="1392838" cy="1469560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g5bb331481f_1_0"/>
          <p:cNvSpPr txBox="1"/>
          <p:nvPr/>
        </p:nvSpPr>
        <p:spPr>
          <a:xfrm>
            <a:off x="4050122" y="1720362"/>
            <a:ext cx="4696800" cy="9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175" tIns="24100" rIns="48175" bIns="24100" anchor="t" anchorCtr="0">
            <a:noAutofit/>
          </a:bodyPr>
          <a:lstStyle/>
          <a:p>
            <a:pPr marL="152400" marR="0" lvl="0" indent="-146050" algn="just" rtl="0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100"/>
              <a:buFont typeface="Noto Sans Symbols"/>
              <a:buChar char="✔"/>
            </a:pPr>
            <a:r>
              <a:rPr lang="ru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Комплексный комплект для сборки роботов с 5 простыми магнитными датчиками и светодиодной подсветкой</a:t>
            </a:r>
            <a:endParaRPr sz="700"/>
          </a:p>
          <a:p>
            <a:pPr marL="152400" marR="0" lvl="0" indent="-146050" algn="just" rtl="0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100"/>
              <a:buFont typeface="Noto Sans Symbols"/>
              <a:buChar char="✔"/>
            </a:pPr>
            <a:r>
              <a:rPr lang="ru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Дети могут копировать сложные технологии, программируя робот и меняя и комбинируя датчики</a:t>
            </a:r>
            <a:endParaRPr sz="700"/>
          </a:p>
          <a:p>
            <a:pPr marL="152400" marR="0" lvl="0" indent="-146050" algn="just" rtl="0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100"/>
              <a:buFont typeface="Noto Sans Symbols"/>
              <a:buChar char="✔"/>
            </a:pPr>
            <a:r>
              <a:rPr lang="ru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Для детей от 5 до 15 лет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g5bb331481f_1_0"/>
          <p:cNvSpPr txBox="1"/>
          <p:nvPr/>
        </p:nvSpPr>
        <p:spPr>
          <a:xfrm>
            <a:off x="4050122" y="3285916"/>
            <a:ext cx="4696800" cy="9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175" tIns="24100" rIns="48175" bIns="24100" anchor="t" anchorCtr="0">
            <a:noAutofit/>
          </a:bodyPr>
          <a:lstStyle/>
          <a:p>
            <a:pPr marL="152400" marR="0" lvl="0" indent="-146050" algn="just" rtl="0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100"/>
              <a:buFont typeface="Noto Sans Symbols"/>
              <a:buChar char="✔"/>
            </a:pPr>
            <a:r>
              <a:rPr lang="ru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Очень простой робот, который помогает войти в мир технологий</a:t>
            </a:r>
            <a:endParaRPr sz="700"/>
          </a:p>
          <a:p>
            <a:pPr marL="152400" marR="0" lvl="0" indent="-146050" algn="just" rtl="0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100"/>
              <a:buFont typeface="Noto Sans Symbols"/>
              <a:buChar char="✔"/>
            </a:pPr>
            <a:r>
              <a:rPr lang="ru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Этот робот не может двигаться сам по себе, но привносит более глубокое понимание света, звука, температуры, эклектического сопротивления и т. д.</a:t>
            </a:r>
            <a:endParaRPr sz="700"/>
          </a:p>
          <a:p>
            <a:pPr marL="152400" marR="0" lvl="0" indent="-146050" algn="just" rtl="0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100"/>
              <a:buFont typeface="Noto Sans Symbols"/>
              <a:buChar char="✔"/>
            </a:pPr>
            <a:r>
              <a:rPr lang="ru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Для детей от 5 до 15 лет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1" name="Google Shape;181;g5bb331481f_1_0" descr="C:\Users\км\Desktop\ЛОГО РОББО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600207" y="55977"/>
            <a:ext cx="2530114" cy="535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5bb331481f_1_64"/>
          <p:cNvSpPr txBox="1">
            <a:spLocks noGrp="1"/>
          </p:cNvSpPr>
          <p:nvPr>
            <p:ph type="title"/>
          </p:nvPr>
        </p:nvSpPr>
        <p:spPr>
          <a:xfrm>
            <a:off x="995975" y="229010"/>
            <a:ext cx="83643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/>
              <a:t>Основное оборудование РОББО</a:t>
            </a:r>
            <a:endParaRPr sz="1600"/>
          </a:p>
        </p:txBody>
      </p:sp>
      <p:grpSp>
        <p:nvGrpSpPr>
          <p:cNvPr id="188" name="Google Shape;188;g5bb331481f_1_64"/>
          <p:cNvGrpSpPr/>
          <p:nvPr/>
        </p:nvGrpSpPr>
        <p:grpSpPr>
          <a:xfrm>
            <a:off x="453267" y="818019"/>
            <a:ext cx="7570759" cy="441034"/>
            <a:chOff x="1789962" y="5618338"/>
            <a:chExt cx="16358598" cy="836400"/>
          </a:xfrm>
        </p:grpSpPr>
        <p:sp>
          <p:nvSpPr>
            <p:cNvPr id="189" name="Google Shape;189;g5bb331481f_1_64"/>
            <p:cNvSpPr txBox="1"/>
            <p:nvPr/>
          </p:nvSpPr>
          <p:spPr>
            <a:xfrm>
              <a:off x="1789962" y="5618338"/>
              <a:ext cx="12726300" cy="83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8200" tIns="24100" rIns="48200" bIns="241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 b="1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Собственное производство РОББО находится в России и Финляндии. </a:t>
              </a:r>
              <a:endParaRPr sz="70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 b="1">
                  <a:solidFill>
                    <a:srgbClr val="7F7F7F"/>
                  </a:solidFill>
                  <a:latin typeface="Arial"/>
                  <a:ea typeface="Arial"/>
                  <a:cs typeface="Arial"/>
                  <a:sym typeface="Arial"/>
                </a:rPr>
                <a:t>И имеет все необходимые международные сертификаты качества.</a:t>
              </a:r>
              <a:endParaRPr sz="1300" b="1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90" name="Google Shape;190;g5bb331481f_1_64"/>
            <p:cNvCxnSpPr/>
            <p:nvPr/>
          </p:nvCxnSpPr>
          <p:spPr>
            <a:xfrm>
              <a:off x="1841760" y="6447436"/>
              <a:ext cx="16306800" cy="0"/>
            </a:xfrm>
            <a:prstGeom prst="straightConnector1">
              <a:avLst/>
            </a:prstGeom>
            <a:noFill/>
            <a:ln w="9525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91" name="Google Shape;191;g5bb331481f_1_64"/>
          <p:cNvSpPr txBox="1"/>
          <p:nvPr/>
        </p:nvSpPr>
        <p:spPr>
          <a:xfrm>
            <a:off x="457493" y="1448307"/>
            <a:ext cx="1125300" cy="3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175" tIns="24100" rIns="48175" bIns="24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 b="1">
                <a:solidFill>
                  <a:srgbClr val="008E40"/>
                </a:solidFill>
                <a:latin typeface="Arial"/>
                <a:ea typeface="Arial"/>
                <a:cs typeface="Arial"/>
                <a:sym typeface="Arial"/>
              </a:rPr>
              <a:t>ROBBO набор</a:t>
            </a:r>
            <a:endParaRPr sz="7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 b="1">
                <a:solidFill>
                  <a:srgbClr val="008E40"/>
                </a:solidFill>
                <a:latin typeface="Arial"/>
                <a:ea typeface="Arial"/>
                <a:cs typeface="Arial"/>
                <a:sym typeface="Arial"/>
              </a:rPr>
              <a:t> схемотехники</a:t>
            </a:r>
            <a:endParaRPr sz="1100" b="1">
              <a:solidFill>
                <a:srgbClr val="008E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g5bb331481f_1_64"/>
          <p:cNvSpPr txBox="1"/>
          <p:nvPr/>
        </p:nvSpPr>
        <p:spPr>
          <a:xfrm>
            <a:off x="453301" y="3134320"/>
            <a:ext cx="1487100" cy="22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175" tIns="24100" rIns="48175" bIns="241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 b="1">
                <a:solidFill>
                  <a:srgbClr val="008E40"/>
                </a:solidFill>
                <a:latin typeface="Arial"/>
                <a:ea typeface="Arial"/>
                <a:cs typeface="Arial"/>
                <a:sym typeface="Arial"/>
              </a:rPr>
              <a:t>ROBBO 3D принтер</a:t>
            </a:r>
            <a:endParaRPr sz="1100" b="1">
              <a:solidFill>
                <a:srgbClr val="008E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g5bb331481f_1_64"/>
          <p:cNvSpPr txBox="1"/>
          <p:nvPr/>
        </p:nvSpPr>
        <p:spPr>
          <a:xfrm>
            <a:off x="3991361" y="1448307"/>
            <a:ext cx="4155300" cy="126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175" tIns="24100" rIns="48175" bIns="24100" anchor="t" anchorCtr="0">
            <a:noAutofit/>
          </a:bodyPr>
          <a:lstStyle/>
          <a:p>
            <a:pPr marL="152400" marR="0" lvl="0" indent="-146050" algn="just" rtl="0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100"/>
              <a:buFont typeface="Noto Sans Symbols"/>
              <a:buChar char="✔"/>
            </a:pPr>
            <a:r>
              <a:rPr lang="ru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Набор   из 100 электронных компонентов в удобном кейсе,  подключаемых через беспаечную макетную плату  к микроконтроллеру Arduino для 40+ учебных проектов при обучении основам электроники</a:t>
            </a:r>
            <a:endParaRPr sz="700"/>
          </a:p>
          <a:p>
            <a:pPr marL="152400" marR="0" lvl="0" indent="-146050" algn="just" rtl="0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100"/>
              <a:buFont typeface="Noto Sans Symbols"/>
              <a:buChar char="✔"/>
            </a:pPr>
            <a:r>
              <a:rPr lang="ru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Из списка деталей набора № 1 можно собрать более 40 учебных проектов, в том числе технологии “Умного дома” в рамках изучения среды Processing.</a:t>
            </a:r>
            <a:endParaRPr sz="700"/>
          </a:p>
        </p:txBody>
      </p:sp>
      <p:sp>
        <p:nvSpPr>
          <p:cNvPr id="194" name="Google Shape;194;g5bb331481f_1_64"/>
          <p:cNvSpPr txBox="1"/>
          <p:nvPr/>
        </p:nvSpPr>
        <p:spPr>
          <a:xfrm>
            <a:off x="3991361" y="3414400"/>
            <a:ext cx="4155300" cy="9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175" tIns="24100" rIns="48175" bIns="24100" anchor="t" anchorCtr="0">
            <a:noAutofit/>
          </a:bodyPr>
          <a:lstStyle/>
          <a:p>
            <a:pPr marL="152400" marR="0" lvl="0" indent="-146050" algn="just" rtl="0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100"/>
              <a:buFont typeface="Noto Sans Symbols"/>
              <a:buChar char="✔"/>
            </a:pPr>
            <a:r>
              <a:rPr lang="ru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Собственный разработанный 3D-принтер</a:t>
            </a:r>
            <a:endParaRPr sz="700"/>
          </a:p>
          <a:p>
            <a:pPr marL="152400" marR="0" lvl="0" indent="-146050" algn="just" rtl="0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100"/>
              <a:buFont typeface="Noto Sans Symbols"/>
              <a:buChar char="✔"/>
            </a:pPr>
            <a:r>
              <a:rPr lang="ru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Дети могут создавать части роботов для создания и дальнейшего программирования в соответствии с планом обучения</a:t>
            </a:r>
            <a:endParaRPr sz="700"/>
          </a:p>
          <a:p>
            <a:pPr marL="152400" marR="0" lvl="0" indent="-146050" algn="just" rtl="0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100"/>
              <a:buFont typeface="Noto Sans Symbols"/>
              <a:buChar char="✔"/>
            </a:pPr>
            <a:r>
              <a:rPr lang="ru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Для детей от 9 до 15 лет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5" name="Google Shape;195;g5bb331481f_1_6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62845" y="3134320"/>
            <a:ext cx="1914287" cy="18368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g5bb331481f_1_64" descr="C:\Users\км\Desktop\ЛОГО РОББО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00207" y="55977"/>
            <a:ext cx="2530114" cy="535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g5bb331481f_1_64" descr="https://lh3.googleusercontent.com/R7ESQUPG6X2gevGAHkLX8MFsK-BeStWpJT33umSnnUvWXEuXWnTM3F5F65caHI-569ZK2Vs01WP5AnwN3p_yPAZXynX4MpGZ1SX1T6GqH4F5Z8Jcfx9Y2RKPTSBfM5VD2yjAJpUz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62929" y="1435476"/>
            <a:ext cx="1582755" cy="1146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684</Words>
  <Application>Microsoft Office PowerPoint</Application>
  <PresentationFormat>Экран (16:9)</PresentationFormat>
  <Paragraphs>85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Noto Sans Symbols</vt:lpstr>
      <vt:lpstr>Times New Roman</vt:lpstr>
      <vt:lpstr>Simple Light</vt:lpstr>
      <vt:lpstr>Office Theme</vt:lpstr>
      <vt:lpstr>5-6 лет. Игровая робототехника. Первый год* </vt:lpstr>
      <vt:lpstr>6-7 лет. Игровая робототехника. Второй год*</vt:lpstr>
      <vt:lpstr>Основное оборудование РОББО</vt:lpstr>
      <vt:lpstr>Основное оборудование РОББО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Электронный учебно-методический комплекс по программированию, робототехнике и 3D-печати от компании РОББО.</dc:title>
  <dc:creator>pc</dc:creator>
  <cp:lastModifiedBy>Александр Морковников</cp:lastModifiedBy>
  <cp:revision>4</cp:revision>
  <dcterms:modified xsi:type="dcterms:W3CDTF">2021-09-23T15:18:29Z</dcterms:modified>
</cp:coreProperties>
</file>